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60" r:id="rId4"/>
    <p:sldId id="271" r:id="rId5"/>
    <p:sldId id="270" r:id="rId6"/>
    <p:sldId id="261" r:id="rId7"/>
    <p:sldId id="267" r:id="rId8"/>
    <p:sldId id="257" r:id="rId9"/>
    <p:sldId id="268" r:id="rId10"/>
    <p:sldId id="264" r:id="rId11"/>
    <p:sldId id="265" r:id="rId12"/>
    <p:sldId id="272" r:id="rId13"/>
    <p:sldId id="269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0000"/>
    <a:srgbClr val="FEC8C6"/>
    <a:srgbClr val="FEDBBD"/>
    <a:srgbClr val="FED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5673" autoAdjust="0"/>
  </p:normalViewPr>
  <p:slideViewPr>
    <p:cSldViewPr snapToGrid="0">
      <p:cViewPr varScale="1">
        <p:scale>
          <a:sx n="73" d="100"/>
          <a:sy n="73" d="100"/>
        </p:scale>
        <p:origin x="96" y="5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it-IT">
                <a:solidFill>
                  <a:schemeClr val="tx1"/>
                </a:solidFill>
              </a:rPr>
              <a:t>Audio guide drawbacks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2BD-4AC8-BDDD-D7BF1DD57AD2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Quality of info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Foglio1!$C$2</c:f>
              <c:numCache>
                <c:formatCode>General</c:formatCode>
                <c:ptCount val="1"/>
                <c:pt idx="0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2BD-4AC8-BDDD-D7BF1DD57AD2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Easiness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Foglio1!$D$2</c:f>
              <c:numCache>
                <c:formatCode>General</c:formatCode>
                <c:ptCount val="1"/>
                <c:pt idx="0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2BD-4AC8-BDDD-D7BF1DD57AD2}"/>
            </c:ext>
          </c:extLst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Isolation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Foglio1!$E$2</c:f>
              <c:numCache>
                <c:formatCode>General</c:formatCode>
                <c:ptCount val="1"/>
                <c:pt idx="0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2BD-4AC8-BDDD-D7BF1DD57AD2}"/>
            </c:ext>
          </c:extLst>
        </c:ser>
        <c:ser>
          <c:idx val="5"/>
          <c:order val="4"/>
          <c:tx>
            <c:strRef>
              <c:f>Foglio1!$F$1</c:f>
              <c:strCache>
                <c:ptCount val="1"/>
                <c:pt idx="0">
                  <c:v>Timing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Foglio1!$F$2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BD-4AC8-BDDD-D7BF1DD57AD2}"/>
            </c:ext>
          </c:extLst>
        </c:ser>
        <c:ser>
          <c:idx val="6"/>
          <c:order val="5"/>
          <c:tx>
            <c:strRef>
              <c:f>Foglio1!$G$1</c:f>
              <c:strCache>
                <c:ptCount val="1"/>
                <c:pt idx="0">
                  <c:v>Hygiene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Foglio1!$G$2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2BD-4AC8-BDDD-D7BF1DD57AD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247039"/>
        <c:axId val="2132195935"/>
      </c:barChart>
      <c:catAx>
        <c:axId val="3324703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2195935"/>
        <c:crosses val="autoZero"/>
        <c:auto val="1"/>
        <c:lblAlgn val="ctr"/>
        <c:lblOffset val="100"/>
        <c:noMultiLvlLbl val="0"/>
      </c:catAx>
      <c:valAx>
        <c:axId val="213219593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247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it-IT" dirty="0">
                <a:solidFill>
                  <a:schemeClr val="tx1"/>
                </a:solidFill>
              </a:rPr>
              <a:t>Internet </a:t>
            </a:r>
            <a:r>
              <a:rPr lang="it-IT" dirty="0" err="1">
                <a:solidFill>
                  <a:schemeClr val="tx1"/>
                </a:solidFill>
              </a:rPr>
              <a:t>drawbacks</a:t>
            </a:r>
            <a:endParaRPr lang="it-IT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4.7859265666886495E-2"/>
          <c:y val="0.11754218651413452"/>
          <c:w val="0.90428146866622705"/>
          <c:h val="0.401623498776971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Repeatedly checking phone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Foglio1!$B$2</c:f>
              <c:numCache>
                <c:formatCode>General</c:formatCode>
                <c:ptCount val="1"/>
                <c:pt idx="0">
                  <c:v>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C1-45AC-81FD-8554EC40CE8E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Many different researches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Foglio1!$C$2</c:f>
              <c:numCache>
                <c:formatCode>General</c:formatCode>
                <c:ptCount val="1"/>
                <c:pt idx="0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C1-45AC-81FD-8554EC40CE8E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Source reliability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Foglio1!$D$2</c:f>
              <c:numCache>
                <c:formatCode>General</c:formatCode>
                <c:ptCount val="1"/>
                <c:pt idx="0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C1-45AC-81FD-8554EC40CE8E}"/>
            </c:ext>
          </c:extLst>
        </c:ser>
        <c:ser>
          <c:idx val="3"/>
          <c:order val="3"/>
          <c:tx>
            <c:strRef>
              <c:f>Foglio1!$E$1</c:f>
              <c:strCache>
                <c:ptCount val="1"/>
                <c:pt idx="0">
                  <c:v>Timing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Foglio1!$E$2</c:f>
              <c:numCache>
                <c:formatCode>General</c:formatCode>
                <c:ptCount val="1"/>
                <c:pt idx="0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1C1-45AC-81FD-8554EC40CE8E}"/>
            </c:ext>
          </c:extLst>
        </c:ser>
        <c:ser>
          <c:idx val="4"/>
          <c:order val="4"/>
          <c:tx>
            <c:strRef>
              <c:f>Foglio1!$F$1</c:f>
              <c:strCache>
                <c:ptCount val="1"/>
                <c:pt idx="0">
                  <c:v>Smartphone and internet connection required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</c:f>
              <c:numCache>
                <c:formatCode>General</c:formatCode>
                <c:ptCount val="1"/>
              </c:numCache>
            </c:numRef>
          </c:cat>
          <c:val>
            <c:numRef>
              <c:f>Foglio1!$F$2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1C1-45AC-81FD-8554EC40CE8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7691551"/>
        <c:axId val="127749407"/>
      </c:barChart>
      <c:catAx>
        <c:axId val="1376915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7749407"/>
        <c:crosses val="autoZero"/>
        <c:auto val="1"/>
        <c:lblAlgn val="ctr"/>
        <c:lblOffset val="100"/>
        <c:noMultiLvlLbl val="0"/>
      </c:catAx>
      <c:valAx>
        <c:axId val="12774940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76915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3513647770193302E-2"/>
          <c:y val="0.54218743031299099"/>
          <c:w val="0.88427067720689623"/>
          <c:h val="0.417508341075963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it-IT">
                <a:solidFill>
                  <a:schemeClr val="tx1"/>
                </a:solidFill>
              </a:rPr>
              <a:t>Guided tour drawbacks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2.5462962962962962E-2"/>
          <c:y val="0.10231631477174342"/>
          <c:w val="0.94907407407407407"/>
          <c:h val="0.61637719978864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Foglio1!$B$2:$B$2</c:f>
              <c:numCache>
                <c:formatCode>General</c:formatCode>
                <c:ptCount val="1"/>
                <c:pt idx="0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C2-442C-9F73-1EB357E9545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Quality of info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Foglio1!$C$2:$C$2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FC2-442C-9F73-1EB357E9545F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Easiness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Foglio1!$D$2:$D$2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FC2-442C-9F73-1EB357E9545F}"/>
            </c:ext>
          </c:extLst>
        </c:ser>
        <c:ser>
          <c:idx val="4"/>
          <c:order val="3"/>
          <c:tx>
            <c:strRef>
              <c:f>Foglio1!$E$1</c:f>
              <c:strCache>
                <c:ptCount val="1"/>
                <c:pt idx="0">
                  <c:v>Cannot hear if it's crowded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Foglio1!$E$2:$E$2</c:f>
              <c:numCache>
                <c:formatCode>General</c:formatCode>
                <c:ptCount val="1"/>
                <c:pt idx="0">
                  <c:v>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FC2-442C-9F73-1EB357E9545F}"/>
            </c:ext>
          </c:extLst>
        </c:ser>
        <c:ser>
          <c:idx val="5"/>
          <c:order val="4"/>
          <c:tx>
            <c:strRef>
              <c:f>Foglio1!$F$1</c:f>
              <c:strCache>
                <c:ptCount val="1"/>
                <c:pt idx="0">
                  <c:v>Timing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Foglio1!$F$2:$F$2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FC2-442C-9F73-1EB357E9545F}"/>
            </c:ext>
          </c:extLst>
        </c:ser>
        <c:ser>
          <c:idx val="6"/>
          <c:order val="5"/>
          <c:tx>
            <c:strRef>
              <c:f>Foglio1!$H$1</c:f>
              <c:strCache>
                <c:ptCount val="1"/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Foglio1!$A$2:$A$2</c:f>
              <c:numCache>
                <c:formatCode>General</c:formatCode>
                <c:ptCount val="1"/>
              </c:numCache>
            </c:numRef>
          </c:cat>
          <c:val>
            <c:numRef>
              <c:f>Foglio1!$H$2:$H$3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5-8FC2-442C-9F73-1EB357E9545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9734751"/>
        <c:axId val="41295215"/>
      </c:barChart>
      <c:catAx>
        <c:axId val="1997347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295215"/>
        <c:crosses val="autoZero"/>
        <c:auto val="1"/>
        <c:lblAlgn val="ctr"/>
        <c:lblOffset val="100"/>
        <c:noMultiLvlLbl val="0"/>
      </c:catAx>
      <c:valAx>
        <c:axId val="4129521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97347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5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95F0C-26FE-4352-948C-4F2A4B551AA5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8072A4-A95C-4F42-86CE-894E59F1426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49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8072A4-A95C-4F42-86CE-894E59F1426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4442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0877E0-C461-4ADF-8FAB-6055DCB06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1AAA07B-5EBF-44C7-9A25-7C495D89A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8A7E3A-3B49-4813-84EE-6D731526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5F97B6-A178-4F6E-A7F7-719A64EA8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D0BF309-0086-463E-BBE7-030C9B563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3816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AABB5E-6A68-45D6-8EBB-F1D3EC7B4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BA8352E-D276-48FC-A9D6-C7F7695BD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BC4757-B10A-440E-92F5-5E3E661BD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6A25C2-CF28-4978-83BE-C92693BA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ED1273-54F6-4798-A552-6A3A636C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768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655D66C-16F2-4A79-A750-3B0A4A283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740B8CC-D79A-4E8B-B402-898C729C9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CBAA9D-FB99-4821-98A1-A232A96CA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CF93C7-DE02-4BC9-9EC2-5C5470FE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CC9B59-14FD-4619-AE8D-A8700A055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0749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D05538-B085-426F-83B1-3E02A1612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966E120-1ECB-4AAC-8EA3-86F15F6E1E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BF56B7-E6F8-452E-A413-18E730DF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DEB42DE-EB90-424B-973E-097C53EEA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DCE80E-2C0B-4651-B4AF-7D5DD096F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5465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E5FF5C-0150-4D82-9D7D-90A75AA81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015A9F-AE1C-4741-AA14-6D7B20DE6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A523351-2198-4423-94D8-A52CF9FBF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145B21-5B39-4672-AC4C-5E8B9EA38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EBF77C2-FEE3-4B9F-8BB7-8C9DCA3D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03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F1BD7C-AD53-46B4-B2BF-339439B7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3F674F-2E8F-46E7-8087-8731429E82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1255C3A-A012-4EF1-A9FF-1D59B7967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F67310D-5737-4F20-9A97-631A5F47E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4E61F7-B2F6-4A05-B0F0-EB392A14B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563A1F-90B0-44B8-B07C-C32D1CA79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616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03CFF3-2833-440E-99CF-AA57AFDFA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B280B5A-BDD9-49DE-B643-0F9B6BB2E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7C9C521-87CB-479D-8BC3-35B43748B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42A9B83-CC91-48D6-9220-F6C88F7BE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A82FEA5-D57C-45F1-B2B7-63D594DC8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CB002E9-972E-4285-A18E-05220B482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CD3B1F-9C0B-47D0-84E5-C1DDC9EB6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D53D704-A867-430B-B3D4-DAD7C118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110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E8CE57-A2BB-42B5-A174-4B22BECC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1CACD7A-0DAD-4E4E-874C-E6F11106A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CC37F40-581C-41B8-A0AE-EF9CC817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B17B819-D380-49C2-AC94-0ECEBDED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144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CA322B5-B3A2-4A26-AC64-0B6D8B1C5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993C75E-AB15-4BCA-B81D-1DD766B7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B4BFB4A-66FF-447E-A0B7-143450AD7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1889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FC05EA-808C-4A1E-AFA7-F273BC039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8D80F1-A3CD-408C-8520-701168D54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E9DEDB8-18C7-4421-8E30-E196DF8F5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83FC6B1-325D-4175-A58B-BCDD5EBE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2B7E3A1-178A-443A-9DC5-15EBBA6E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7B5CF2-6DBD-4C80-8BD3-2E7C04922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044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CCBF63-1FF1-497C-A3FC-B578C27F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DDEDE5D-E5D8-468E-914F-38865AC80E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6DC2CD9-6494-41CA-A352-FEDD08EA5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6AD10F-CBFD-491C-999A-23647FFD3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839EC0D-656F-4B52-BA90-6C4F2FBE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E183634-06E1-4226-BA54-18FB614D8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351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6D54C38-9A16-4D0D-A1A3-2B953B3F7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0E195FE-D22B-409A-9580-76B696108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193451-0135-4C10-BC02-89587BD1D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237DA-05DC-4065-B47D-F3EBC1D4C766}" type="datetimeFigureOut">
              <a:rPr lang="it-IT" smtClean="0"/>
              <a:t>30/06/2020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65130A-849C-499B-B9AD-44C1EB398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5BCF4C0-5855-40A7-8973-C58398DED7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DB793-9733-4E0F-A236-731806314A8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040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omizianacatalan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in/gianluca-panici-452347146" TargetMode="External"/><Relationship Id="rId4" Type="http://schemas.openxmlformats.org/officeDocument/2006/relationships/hyperlink" Target="https://www.linkedin.com/in/edoardo-puglisi-a7927014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87838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TALKING CHALKS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8489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EF1F1D-2A15-4F88-BB0A-F4556C0A7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62B1E2B1-E954-42DE-BEE7-6A50EC74E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36944E2-2845-4FA4-9AFD-008A47DE00C5}"/>
              </a:ext>
            </a:extLst>
          </p:cNvPr>
          <p:cNvSpPr txBox="1"/>
          <p:nvPr/>
        </p:nvSpPr>
        <p:spPr>
          <a:xfrm>
            <a:off x="487228" y="1690688"/>
            <a:ext cx="326501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FINAL DEMO</a:t>
            </a:r>
          </a:p>
          <a:p>
            <a:r>
              <a:rPr lang="en-US" sz="2000" dirty="0"/>
              <a:t>Demonstration of </a:t>
            </a:r>
            <a:r>
              <a:rPr lang="en-US" sz="2000" dirty="0" err="1"/>
              <a:t>TalkingChalks</a:t>
            </a:r>
            <a:r>
              <a:rPr lang="en-US" sz="2000" dirty="0"/>
              <a:t> both from the visitor’s point of view and curator/developer’s one.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 err="1"/>
              <a:t>LoRa</a:t>
            </a:r>
            <a:r>
              <a:rPr lang="en-US" sz="2000" dirty="0"/>
              <a:t> Board + Playback device simulated by a smartphone, while two different </a:t>
            </a:r>
            <a:r>
              <a:rPr lang="en-US" sz="2000" dirty="0" err="1"/>
              <a:t>smartband´s</a:t>
            </a:r>
            <a:r>
              <a:rPr lang="en-US" sz="2000" dirty="0"/>
              <a:t> profiles by two NFC tags.  Squirtle as “Love and Psyche¨.</a:t>
            </a:r>
            <a:endParaRPr lang="it-IT" sz="2400" dirty="0"/>
          </a:p>
        </p:txBody>
      </p:sp>
      <p:pic>
        <p:nvPicPr>
          <p:cNvPr id="3" name="FINALTEST">
            <a:hlinkClick r:id="" action="ppaction://media"/>
            <a:extLst>
              <a:ext uri="{FF2B5EF4-FFF2-40B4-BE49-F238E27FC236}">
                <a16:creationId xmlns:a16="http://schemas.microsoft.com/office/drawing/2014/main" id="{EAA62E53-1D2D-44EE-91DC-9B157F4F34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36131" y="1449467"/>
            <a:ext cx="7982112" cy="448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59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58435976-E0AB-4EC3-9329-FF7B0BD9A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D172F5-624E-4FEE-A112-0F0B9FE51F50}"/>
              </a:ext>
            </a:extLst>
          </p:cNvPr>
          <p:cNvSpPr txBox="1"/>
          <p:nvPr/>
        </p:nvSpPr>
        <p:spPr>
          <a:xfrm>
            <a:off x="131885" y="1532427"/>
            <a:ext cx="407963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NEW FEATURES</a:t>
            </a:r>
          </a:p>
          <a:p>
            <a:r>
              <a:rPr lang="en-US" dirty="0"/>
              <a:t>“Physiological Correlates of Aesthetic Perception of Artworks in a Museum” research paper from American Psychological Association reveals that artworks may elicit emotional and physiological responses and we tried too collect this kind of data.</a:t>
            </a:r>
          </a:p>
          <a:p>
            <a:br>
              <a:rPr lang="en-US" dirty="0"/>
            </a:br>
            <a:r>
              <a:rPr lang="en-US" dirty="0" err="1"/>
              <a:t>Smartband</a:t>
            </a:r>
            <a:r>
              <a:rPr lang="en-US" dirty="0"/>
              <a:t> now collects also the heart rate of the person who wears it to recognize if the </a:t>
            </a:r>
            <a:r>
              <a:rPr lang="en-US" dirty="0" err="1"/>
              <a:t>sculture</a:t>
            </a:r>
            <a:r>
              <a:rPr lang="en-US" dirty="0"/>
              <a:t> is appreciated or not and how much.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2F0384-467F-4016-91FA-3CBBD0F70A22}"/>
              </a:ext>
            </a:extLst>
          </p:cNvPr>
          <p:cNvSpPr txBox="1"/>
          <p:nvPr/>
        </p:nvSpPr>
        <p:spPr>
          <a:xfrm>
            <a:off x="5216503" y="1532427"/>
            <a:ext cx="53868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VISITORS’  CONTRIBUTION</a:t>
            </a:r>
          </a:p>
          <a:p>
            <a:r>
              <a:rPr lang="en-US" dirty="0"/>
              <a:t>As anticipated in previous delivery we wanted to put the user in the center of the art and for this purpose we found a way to generate an abstract artwork using visitors’ interactions with the statues.</a:t>
            </a:r>
          </a:p>
          <a:p>
            <a:endParaRPr lang="en-US" dirty="0"/>
          </a:p>
          <a:p>
            <a:r>
              <a:rPr lang="en-US" dirty="0"/>
              <a:t>In this experiment also heart rate plays a crucial role displaying how much a specific user-category participated emotionally to the artwork.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D53FE688-1BAD-4550-9EFA-D2CCEF929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72" y="1253483"/>
            <a:ext cx="4079630" cy="4079630"/>
          </a:xfrm>
          <a:prstGeom prst="rect">
            <a:avLst/>
          </a:prstGeom>
        </p:spPr>
      </p:pic>
      <p:pic>
        <p:nvPicPr>
          <p:cNvPr id="13" name="circles_5">
            <a:hlinkClick r:id="" action="ppaction://media"/>
            <a:extLst>
              <a:ext uri="{FF2B5EF4-FFF2-40B4-BE49-F238E27FC236}">
                <a16:creationId xmlns:a16="http://schemas.microsoft.com/office/drawing/2014/main" id="{4AE51144-70DB-4E82-BF84-311AF96615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81297" y="1435175"/>
            <a:ext cx="8629406" cy="447201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283F5D51-4165-4409-BA97-92EA3D6ABD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927" y="1760017"/>
            <a:ext cx="5936469" cy="3902801"/>
          </a:xfrm>
          <a:prstGeom prst="rect">
            <a:avLst/>
          </a:prstGeom>
          <a:ln w="57150" cap="sq">
            <a:solidFill>
              <a:schemeClr val="bg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8123EBB-6BE7-4B93-9818-73B24EEFC995}"/>
              </a:ext>
            </a:extLst>
          </p:cNvPr>
          <p:cNvSpPr txBox="1"/>
          <p:nvPr/>
        </p:nvSpPr>
        <p:spPr>
          <a:xfrm>
            <a:off x="131885" y="1532427"/>
            <a:ext cx="46276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THE MASTERPIECE</a:t>
            </a:r>
          </a:p>
          <a:p>
            <a:r>
              <a:rPr lang="en-US" dirty="0"/>
              <a:t>The artwork can be generated whenever the curator want (every day/month/year) and is fully customizable due to the fact that is a function of visitors’ interaction.</a:t>
            </a:r>
          </a:p>
          <a:p>
            <a:endParaRPr lang="en-US" dirty="0"/>
          </a:p>
          <a:p>
            <a:r>
              <a:rPr lang="en-US" dirty="0"/>
              <a:t>Circles can be replaced with different kind of shapes and every user’s category can be represented with its own color.</a:t>
            </a:r>
          </a:p>
        </p:txBody>
      </p:sp>
    </p:spTree>
    <p:extLst>
      <p:ext uri="{BB962C8B-B14F-4D97-AF65-F5344CB8AC3E}">
        <p14:creationId xmlns:p14="http://schemas.microsoft.com/office/powerpoint/2010/main" val="343807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6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9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0" grpId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contenuto 5">
            <a:extLst>
              <a:ext uri="{FF2B5EF4-FFF2-40B4-BE49-F238E27FC236}">
                <a16:creationId xmlns:a16="http://schemas.microsoft.com/office/drawing/2014/main" id="{58435976-E0AB-4EC3-9329-FF7B0BD9A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D172F5-624E-4FEE-A112-0F0B9FE51F50}"/>
              </a:ext>
            </a:extLst>
          </p:cNvPr>
          <p:cNvSpPr txBox="1"/>
          <p:nvPr/>
        </p:nvSpPr>
        <p:spPr>
          <a:xfrm>
            <a:off x="131885" y="1532427"/>
            <a:ext cx="40796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DASHBOARD</a:t>
            </a:r>
          </a:p>
          <a:p>
            <a:r>
              <a:rPr lang="en-US" dirty="0"/>
              <a:t>To ease museum curator’s job we also deployed a basic webapp in which they can monitor statue’s “accesses” from each category of users.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738000A-74E5-423D-AC3F-7645838CA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054" y="1436341"/>
            <a:ext cx="3773329" cy="452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0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569" y="4299561"/>
            <a:ext cx="11054862" cy="2387600"/>
          </a:xfrm>
          <a:noFill/>
        </p:spPr>
        <p:txBody>
          <a:bodyPr>
            <a:normAutofit fontScale="90000"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THANKS FOR WATCHING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473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r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178604" y="-31670950"/>
            <a:ext cx="153345377" cy="61338150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B510EA93-E8BC-4B0C-ACD5-58E561FE0004}"/>
              </a:ext>
            </a:extLst>
          </p:cNvPr>
          <p:cNvSpPr/>
          <p:nvPr/>
        </p:nvSpPr>
        <p:spPr>
          <a:xfrm>
            <a:off x="-180089" y="-68824"/>
            <a:ext cx="12824666" cy="7013907"/>
          </a:xfrm>
          <a:prstGeom prst="rect">
            <a:avLst/>
          </a:prstGeom>
          <a:solidFill>
            <a:srgbClr val="FEC8C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CDCA9171-382B-4FEC-A890-4AE53646B976}"/>
              </a:ext>
            </a:extLst>
          </p:cNvPr>
          <p:cNvGrpSpPr/>
          <p:nvPr/>
        </p:nvGrpSpPr>
        <p:grpSpPr>
          <a:xfrm>
            <a:off x="1007881" y="1020074"/>
            <a:ext cx="12192000" cy="6849011"/>
            <a:chOff x="1007881" y="931174"/>
            <a:chExt cx="12192000" cy="6849011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690DFD9D-CF78-43DD-BA2F-473CF21C0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881" y="931174"/>
              <a:ext cx="12192000" cy="6849011"/>
            </a:xfrm>
            <a:prstGeom prst="rect">
              <a:avLst/>
            </a:prstGeom>
          </p:spPr>
        </p:pic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FFD576B-F2B4-4D07-A1B2-EE3851A87370}"/>
                </a:ext>
              </a:extLst>
            </p:cNvPr>
            <p:cNvSpPr txBox="1"/>
            <p:nvPr/>
          </p:nvSpPr>
          <p:spPr>
            <a:xfrm>
              <a:off x="1958809" y="5926826"/>
              <a:ext cx="827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600" dirty="0"/>
                <a:t>Visitor </a:t>
              </a:r>
              <a:r>
                <a:rPr lang="it-IT" sz="3600" dirty="0" err="1"/>
                <a:t>confused</a:t>
              </a:r>
              <a:r>
                <a:rPr lang="it-IT" sz="3600" dirty="0"/>
                <a:t> and </a:t>
              </a:r>
              <a:r>
                <a:rPr lang="it-IT" sz="3600" dirty="0" err="1"/>
                <a:t>afraid</a:t>
              </a:r>
              <a:r>
                <a:rPr lang="it-IT" sz="3600" dirty="0"/>
                <a:t> of </a:t>
              </a:r>
              <a:r>
                <a:rPr lang="it-IT" sz="3600" dirty="0" err="1"/>
                <a:t>his</a:t>
              </a:r>
              <a:r>
                <a:rPr lang="it-IT" sz="3600" dirty="0"/>
                <a:t> </a:t>
              </a:r>
              <a:r>
                <a:rPr lang="it-IT" sz="3600" dirty="0" err="1"/>
                <a:t>ignorance</a:t>
              </a:r>
              <a:endParaRPr lang="it-IT" sz="3600" dirty="0"/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0B1714E0-97A5-44E9-8A7D-074A18C798A5}"/>
              </a:ext>
            </a:extLst>
          </p:cNvPr>
          <p:cNvGrpSpPr/>
          <p:nvPr/>
        </p:nvGrpSpPr>
        <p:grpSpPr>
          <a:xfrm>
            <a:off x="-15643544" y="-6438162"/>
            <a:ext cx="35326882" cy="19849362"/>
            <a:chOff x="-15643544" y="-6438162"/>
            <a:chExt cx="35326882" cy="19849362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7999376C-01FA-4496-A684-288F297FD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643544" y="-6438162"/>
              <a:ext cx="35326882" cy="19849362"/>
            </a:xfrm>
            <a:prstGeom prst="rect">
              <a:avLst/>
            </a:prstGeom>
          </p:spPr>
        </p:pic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FBB699D7-D917-451D-999A-6C54598F0C7C}"/>
                </a:ext>
              </a:extLst>
            </p:cNvPr>
            <p:cNvSpPr txBox="1"/>
            <p:nvPr/>
          </p:nvSpPr>
          <p:spPr>
            <a:xfrm>
              <a:off x="2009517" y="5998952"/>
              <a:ext cx="84454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600" dirty="0"/>
                <a:t>New </a:t>
              </a:r>
              <a:r>
                <a:rPr lang="it-IT" sz="3600" dirty="0" err="1"/>
                <a:t>amazing</a:t>
              </a:r>
              <a:r>
                <a:rPr lang="it-IT" sz="3600" dirty="0"/>
                <a:t> </a:t>
              </a:r>
              <a:r>
                <a:rPr lang="it-IT" sz="3600" dirty="0" err="1"/>
                <a:t>technology</a:t>
              </a:r>
              <a:r>
                <a:rPr lang="it-IT" sz="3600" dirty="0"/>
                <a:t> </a:t>
              </a:r>
              <a:r>
                <a:rPr lang="it-IT" sz="3600" dirty="0" err="1"/>
                <a:t>comes</a:t>
              </a:r>
              <a:r>
                <a:rPr lang="it-IT" sz="3600" dirty="0"/>
                <a:t> to help </a:t>
              </a:r>
              <a:r>
                <a:rPr lang="it-IT" sz="3600" dirty="0" err="1"/>
                <a:t>him</a:t>
              </a:r>
              <a:endParaRPr lang="it-IT" sz="3600" dirty="0"/>
            </a:p>
          </p:txBody>
        </p:sp>
      </p:grp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E5C0FB1F-0E52-4882-B31A-F4A7E054834B}"/>
              </a:ext>
            </a:extLst>
          </p:cNvPr>
          <p:cNvGrpSpPr/>
          <p:nvPr/>
        </p:nvGrpSpPr>
        <p:grpSpPr>
          <a:xfrm>
            <a:off x="-3598464" y="800101"/>
            <a:ext cx="19086280" cy="10725149"/>
            <a:chOff x="-3598464" y="800101"/>
            <a:chExt cx="19086280" cy="10725149"/>
          </a:xfrm>
        </p:grpSpPr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7E293B71-6608-42F5-8011-F38A8E8FC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98464" y="800101"/>
              <a:ext cx="19086280" cy="10725149"/>
            </a:xfrm>
            <a:prstGeom prst="rect">
              <a:avLst/>
            </a:prstGeom>
          </p:spPr>
        </p:pic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69449B03-A519-4C2D-89D4-31BCE7BF6902}"/>
                </a:ext>
              </a:extLst>
            </p:cNvPr>
            <p:cNvSpPr txBox="1"/>
            <p:nvPr/>
          </p:nvSpPr>
          <p:spPr>
            <a:xfrm>
              <a:off x="1737029" y="5980380"/>
              <a:ext cx="90996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3600" dirty="0"/>
                <a:t>Visitor happy and </a:t>
              </a:r>
              <a:r>
                <a:rPr lang="it-IT" sz="3600" dirty="0" err="1"/>
                <a:t>stoned</a:t>
              </a:r>
              <a:r>
                <a:rPr lang="it-IT" sz="3600" dirty="0"/>
                <a:t> </a:t>
              </a:r>
              <a:r>
                <a:rPr lang="it-IT" sz="3600" dirty="0" err="1"/>
                <a:t>hearing</a:t>
              </a:r>
              <a:r>
                <a:rPr lang="it-IT" sz="3600" dirty="0"/>
                <a:t> </a:t>
              </a:r>
              <a:r>
                <a:rPr lang="it-IT" sz="3600" dirty="0" err="1"/>
                <a:t>talking</a:t>
              </a:r>
              <a:r>
                <a:rPr lang="it-IT" sz="3600" dirty="0"/>
                <a:t> </a:t>
              </a:r>
              <a:r>
                <a:rPr lang="it-IT" sz="3600" dirty="0" err="1"/>
                <a:t>figures</a:t>
              </a:r>
              <a:endParaRPr lang="it-IT" sz="3600" dirty="0"/>
            </a:p>
          </p:txBody>
        </p:sp>
      </p:grp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A6068E5-A4B4-4BC0-AF47-C4732BD437E9}"/>
              </a:ext>
            </a:extLst>
          </p:cNvPr>
          <p:cNvSpPr txBox="1"/>
          <p:nvPr/>
        </p:nvSpPr>
        <p:spPr>
          <a:xfrm>
            <a:off x="63754" y="96744"/>
            <a:ext cx="89862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PROBLEM AND SOLUTION</a:t>
            </a:r>
            <a:endParaRPr lang="it-IT" sz="3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2" name="banner">
            <a:extLst>
              <a:ext uri="{FF2B5EF4-FFF2-40B4-BE49-F238E27FC236}">
                <a16:creationId xmlns:a16="http://schemas.microsoft.com/office/drawing/2014/main" id="{FFCA345F-91ED-4687-8211-EA02362CA365}"/>
              </a:ext>
            </a:extLst>
          </p:cNvPr>
          <p:cNvSpPr txBox="1"/>
          <p:nvPr/>
        </p:nvSpPr>
        <p:spPr>
          <a:xfrm>
            <a:off x="858243" y="1888999"/>
            <a:ext cx="104755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This was an explicit request from </a:t>
            </a:r>
          </a:p>
          <a:p>
            <a:pPr algn="ctr"/>
            <a:r>
              <a:rPr lang="en-US" sz="60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Curators of Museum</a:t>
            </a:r>
            <a:endParaRPr lang="it-IT" sz="6000" dirty="0">
              <a:ln>
                <a:solidFill>
                  <a:schemeClr val="tx1"/>
                </a:solidFill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354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87838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TALKING CHALKS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7494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800095" y="-11499791"/>
            <a:ext cx="118411479" cy="47364591"/>
          </a:xfrm>
          <a:prstGeom prst="rect">
            <a:avLst/>
          </a:prstGeom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4907164C-C661-40DB-9115-1602D99AE667}"/>
              </a:ext>
            </a:extLst>
          </p:cNvPr>
          <p:cNvSpPr/>
          <p:nvPr/>
        </p:nvSpPr>
        <p:spPr>
          <a:xfrm>
            <a:off x="-180089" y="-68824"/>
            <a:ext cx="12824666" cy="7013907"/>
          </a:xfrm>
          <a:prstGeom prst="rect">
            <a:avLst/>
          </a:prstGeom>
          <a:solidFill>
            <a:srgbClr val="FEC8C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key points">
            <a:extLst>
              <a:ext uri="{FF2B5EF4-FFF2-40B4-BE49-F238E27FC236}">
                <a16:creationId xmlns:a16="http://schemas.microsoft.com/office/drawing/2014/main" id="{747C5E7D-3DF8-482E-8BEF-B3290322BA50}"/>
              </a:ext>
            </a:extLst>
          </p:cNvPr>
          <p:cNvSpPr txBox="1"/>
          <p:nvPr/>
        </p:nvSpPr>
        <p:spPr>
          <a:xfrm>
            <a:off x="92599" y="231500"/>
            <a:ext cx="10039691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KEY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w="0">
                  <a:noFill/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CUSTOM TOUR </a:t>
            </a:r>
            <a:r>
              <a:rPr lang="en-US" sz="3200" dirty="0"/>
              <a:t>– visitors can choose what kind of experience they want from the tour.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EASY/READY-TO-USE </a:t>
            </a:r>
            <a:r>
              <a:rPr lang="en-US" sz="3200" dirty="0"/>
              <a:t>– just wear our band and enjoy the tour, that´s it! No smartphone or internet connection required, your grandpa won´t bother you anymore.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TRUSTED INFO </a:t>
            </a:r>
            <a:r>
              <a:rPr lang="en-US" sz="3200" dirty="0"/>
              <a:t>– description are curated directly from the museum organization.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SCALABILITY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– both for users and developers.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solidFill>
                  <a:srgbClr val="7030A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</a:t>
            </a:r>
            <a:r>
              <a:rPr lang="en-US" sz="3200" dirty="0"/>
              <a:t> – curators can understand which are the most visited statues of the museum and arrange tours according to this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9FD08628-47C4-4700-AD29-6ECBA75ECEFE}"/>
              </a:ext>
            </a:extLst>
          </p:cNvPr>
          <p:cNvGrpSpPr/>
          <p:nvPr/>
        </p:nvGrpSpPr>
        <p:grpSpPr>
          <a:xfrm>
            <a:off x="0" y="223055"/>
            <a:ext cx="12080244" cy="6388455"/>
            <a:chOff x="0" y="223055"/>
            <a:chExt cx="12080244" cy="6388455"/>
          </a:xfrm>
        </p:grpSpPr>
        <p:sp>
          <p:nvSpPr>
            <p:cNvPr id="7" name="survey">
              <a:extLst>
                <a:ext uri="{FF2B5EF4-FFF2-40B4-BE49-F238E27FC236}">
                  <a16:creationId xmlns:a16="http://schemas.microsoft.com/office/drawing/2014/main" id="{63C412B2-C962-4F8D-8D37-FEB986B8860A}"/>
                </a:ext>
              </a:extLst>
            </p:cNvPr>
            <p:cNvSpPr txBox="1"/>
            <p:nvPr/>
          </p:nvSpPr>
          <p:spPr>
            <a:xfrm>
              <a:off x="0" y="223055"/>
              <a:ext cx="11215868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COMPETITORS</a:t>
              </a:r>
            </a:p>
            <a:p>
              <a:endParaRPr lang="en-US" dirty="0"/>
            </a:p>
          </p:txBody>
        </p:sp>
        <p:graphicFrame>
          <p:nvGraphicFramePr>
            <p:cNvPr id="12" name="audio weak">
              <a:extLst>
                <a:ext uri="{FF2B5EF4-FFF2-40B4-BE49-F238E27FC236}">
                  <a16:creationId xmlns:a16="http://schemas.microsoft.com/office/drawing/2014/main" id="{2819A07A-55B3-4ED7-B03E-5B4265CECD1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64304765"/>
                </p:ext>
              </p:extLst>
            </p:nvPr>
          </p:nvGraphicFramePr>
          <p:xfrm>
            <a:off x="390215" y="2867089"/>
            <a:ext cx="4520956" cy="322815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13" name="internet weak">
              <a:extLst>
                <a:ext uri="{FF2B5EF4-FFF2-40B4-BE49-F238E27FC236}">
                  <a16:creationId xmlns:a16="http://schemas.microsoft.com/office/drawing/2014/main" id="{151FE810-F584-40D4-AB76-FBDF791A236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83113045"/>
                </p:ext>
              </p:extLst>
            </p:nvPr>
          </p:nvGraphicFramePr>
          <p:xfrm>
            <a:off x="5088643" y="2867089"/>
            <a:ext cx="2918975" cy="374442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15" name="guided">
              <a:extLst>
                <a:ext uri="{FF2B5EF4-FFF2-40B4-BE49-F238E27FC236}">
                  <a16:creationId xmlns:a16="http://schemas.microsoft.com/office/drawing/2014/main" id="{383654D8-AA8B-4A38-807D-1B76ACA1F34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55681578"/>
                </p:ext>
              </p:extLst>
            </p:nvPr>
          </p:nvGraphicFramePr>
          <p:xfrm>
            <a:off x="8182188" y="2867089"/>
            <a:ext cx="3898056" cy="37169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11BD356D-1E23-4846-B890-8C6734058D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416079"/>
              </p:ext>
            </p:extLst>
          </p:nvPr>
        </p:nvGraphicFramePr>
        <p:xfrm>
          <a:off x="1450253" y="1141464"/>
          <a:ext cx="9563981" cy="1627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9372">
                  <a:extLst>
                    <a:ext uri="{9D8B030D-6E8A-4147-A177-3AD203B41FA5}">
                      <a16:colId xmlns:a16="http://schemas.microsoft.com/office/drawing/2014/main" val="2014158554"/>
                    </a:ext>
                  </a:extLst>
                </a:gridCol>
                <a:gridCol w="912365">
                  <a:extLst>
                    <a:ext uri="{9D8B030D-6E8A-4147-A177-3AD203B41FA5}">
                      <a16:colId xmlns:a16="http://schemas.microsoft.com/office/drawing/2014/main" val="121878172"/>
                    </a:ext>
                  </a:extLst>
                </a:gridCol>
                <a:gridCol w="504695">
                  <a:extLst>
                    <a:ext uri="{9D8B030D-6E8A-4147-A177-3AD203B41FA5}">
                      <a16:colId xmlns:a16="http://schemas.microsoft.com/office/drawing/2014/main" val="1030712665"/>
                    </a:ext>
                  </a:extLst>
                </a:gridCol>
                <a:gridCol w="2374149">
                  <a:extLst>
                    <a:ext uri="{9D8B030D-6E8A-4147-A177-3AD203B41FA5}">
                      <a16:colId xmlns:a16="http://schemas.microsoft.com/office/drawing/2014/main" val="967444709"/>
                    </a:ext>
                  </a:extLst>
                </a:gridCol>
                <a:gridCol w="1701800">
                  <a:extLst>
                    <a:ext uri="{9D8B030D-6E8A-4147-A177-3AD203B41FA5}">
                      <a16:colId xmlns:a16="http://schemas.microsoft.com/office/drawing/2014/main" val="1316656613"/>
                    </a:ext>
                  </a:extLst>
                </a:gridCol>
                <a:gridCol w="2641600">
                  <a:extLst>
                    <a:ext uri="{9D8B030D-6E8A-4147-A177-3AD203B41FA5}">
                      <a16:colId xmlns:a16="http://schemas.microsoft.com/office/drawing/2014/main" val="1879038271"/>
                    </a:ext>
                  </a:extLst>
                </a:gridCol>
              </a:tblGrid>
              <a:tr h="316812"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1" u="none" strike="noStrike" dirty="0">
                          <a:effectLst/>
                        </a:rPr>
                        <a:t>Service</a:t>
                      </a:r>
                      <a:endParaRPr lang="it-IT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1" u="none" strike="noStrike" dirty="0">
                          <a:effectLst/>
                        </a:rPr>
                        <a:t>Fast</a:t>
                      </a:r>
                      <a:endParaRPr lang="it-IT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1" u="none" strike="noStrike" dirty="0">
                          <a:effectLst/>
                        </a:rPr>
                        <a:t>Free</a:t>
                      </a:r>
                      <a:endParaRPr lang="it-IT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1" u="none" strike="noStrike" dirty="0">
                          <a:effectLst/>
                        </a:rPr>
                        <a:t>High Quality of information</a:t>
                      </a:r>
                      <a:endParaRPr lang="it-IT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600" b="1" u="none" strike="noStrike" dirty="0" err="1">
                          <a:effectLst/>
                        </a:rPr>
                        <a:t>Customized</a:t>
                      </a:r>
                      <a:r>
                        <a:rPr lang="it-IT" sz="1600" b="1" u="none" strike="noStrike" dirty="0">
                          <a:effectLst/>
                        </a:rPr>
                        <a:t> info</a:t>
                      </a:r>
                      <a:endParaRPr lang="it-IT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Full immersion on the tour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778907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u="none" strike="noStrike" dirty="0" err="1">
                          <a:effectLst/>
                        </a:rPr>
                        <a:t>TalkingChalks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extLst>
                  <a:ext uri="{0D108BD9-81ED-4DB2-BD59-A6C34878D82A}">
                    <a16:rowId xmlns:a16="http://schemas.microsoft.com/office/drawing/2014/main" val="19318094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u="none" strike="noStrike" dirty="0">
                          <a:effectLst/>
                        </a:rPr>
                        <a:t>Audio Guide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effectLst/>
                        </a:rPr>
                        <a:t>✅</a:t>
                      </a:r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extLst>
                  <a:ext uri="{0D108BD9-81ED-4DB2-BD59-A6C34878D82A}">
                    <a16:rowId xmlns:a16="http://schemas.microsoft.com/office/drawing/2014/main" val="37277282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u="none" strike="noStrike" dirty="0">
                          <a:effectLst/>
                        </a:rPr>
                        <a:t>Museum Guide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effectLst/>
                        </a:rPr>
                        <a:t>✅</a:t>
                      </a:r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effectLst/>
                        </a:rPr>
                        <a:t>✅</a:t>
                      </a:r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extLst>
                  <a:ext uri="{0D108BD9-81ED-4DB2-BD59-A6C34878D82A}">
                    <a16:rowId xmlns:a16="http://schemas.microsoft.com/office/drawing/2014/main" val="36776938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u="none" strike="noStrike" dirty="0">
                          <a:effectLst/>
                        </a:rPr>
                        <a:t>Internet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effectLst/>
                        </a:rPr>
                        <a:t>✅</a:t>
                      </a:r>
                      <a:endParaRPr lang="it-IT" sz="1100" b="0" i="0" u="none" strike="noStrike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57150" marB="5715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00572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906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87838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TALKING CHALKS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5161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178604" y="-31670950"/>
            <a:ext cx="153345377" cy="61338150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B510EA93-E8BC-4B0C-ACD5-58E561FE0004}"/>
              </a:ext>
            </a:extLst>
          </p:cNvPr>
          <p:cNvSpPr/>
          <p:nvPr/>
        </p:nvSpPr>
        <p:spPr>
          <a:xfrm>
            <a:off x="-180089" y="-68824"/>
            <a:ext cx="12824666" cy="7013907"/>
          </a:xfrm>
          <a:prstGeom prst="rect">
            <a:avLst/>
          </a:prstGeom>
          <a:solidFill>
            <a:srgbClr val="FEC8C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0508A0C0-0B24-4558-B331-FE743A9112C5}"/>
              </a:ext>
            </a:extLst>
          </p:cNvPr>
          <p:cNvGrpSpPr/>
          <p:nvPr/>
        </p:nvGrpSpPr>
        <p:grpSpPr>
          <a:xfrm>
            <a:off x="207278" y="153913"/>
            <a:ext cx="11942674" cy="5754516"/>
            <a:chOff x="207278" y="153913"/>
            <a:chExt cx="11942674" cy="5754516"/>
          </a:xfrm>
        </p:grpSpPr>
        <p:sp>
          <p:nvSpPr>
            <p:cNvPr id="8" name="architecture">
              <a:extLst>
                <a:ext uri="{FF2B5EF4-FFF2-40B4-BE49-F238E27FC236}">
                  <a16:creationId xmlns:a16="http://schemas.microsoft.com/office/drawing/2014/main" id="{50262BF0-D0A8-44E5-B9F7-24CB02E3608E}"/>
                </a:ext>
              </a:extLst>
            </p:cNvPr>
            <p:cNvSpPr txBox="1"/>
            <p:nvPr/>
          </p:nvSpPr>
          <p:spPr>
            <a:xfrm>
              <a:off x="207278" y="153913"/>
              <a:ext cx="3947885" cy="3600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600"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ARCHITECTURE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/>
                <a:t>Riot-OS STM Nucleo Board with NFC/BEACON </a:t>
              </a:r>
              <a:r>
                <a:rPr lang="it-IT" sz="2400" dirty="0" err="1"/>
                <a:t>sensor</a:t>
              </a:r>
              <a:endParaRPr lang="it-IT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/>
                <a:t>Gateway to the Cloud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/>
                <a:t>Playback device for the </a:t>
              </a:r>
              <a:r>
                <a:rPr lang="it-IT" sz="2400" dirty="0" err="1"/>
                <a:t>customized</a:t>
              </a:r>
              <a:r>
                <a:rPr lang="it-IT" sz="2400" dirty="0"/>
                <a:t> </a:t>
              </a:r>
              <a:r>
                <a:rPr lang="it-IT" sz="2400" dirty="0" err="1"/>
                <a:t>experience</a:t>
              </a:r>
              <a:endParaRPr lang="it-IT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/>
                <a:t>Cloud service for </a:t>
              </a:r>
              <a:r>
                <a:rPr lang="it-IT" sz="2400" dirty="0" err="1"/>
                <a:t>scaling</a:t>
              </a:r>
              <a:endParaRPr lang="it-IT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t-IT" sz="2400" dirty="0"/>
                <a:t>Database recording </a:t>
              </a:r>
              <a:r>
                <a:rPr lang="it-IT" sz="2400" dirty="0" err="1"/>
                <a:t>visitor</a:t>
              </a:r>
              <a:r>
                <a:rPr lang="it-IT" sz="2400" dirty="0"/>
                <a:t> </a:t>
              </a:r>
              <a:r>
                <a:rPr lang="it-IT" sz="2400" dirty="0" err="1"/>
                <a:t>presences</a:t>
              </a:r>
              <a:endParaRPr lang="it-IT" sz="2400" dirty="0"/>
            </a:p>
          </p:txBody>
        </p:sp>
        <p:pic>
          <p:nvPicPr>
            <p:cNvPr id="28" name="architecture pic">
              <a:extLst>
                <a:ext uri="{FF2B5EF4-FFF2-40B4-BE49-F238E27FC236}">
                  <a16:creationId xmlns:a16="http://schemas.microsoft.com/office/drawing/2014/main" id="{D09420DD-D4CF-4037-8729-564E377EF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3630" y="153913"/>
              <a:ext cx="8056322" cy="5754516"/>
            </a:xfrm>
            <a:prstGeom prst="rect">
              <a:avLst/>
            </a:prstGeom>
          </p:spPr>
        </p:pic>
      </p:grpSp>
      <p:sp>
        <p:nvSpPr>
          <p:cNvPr id="12" name="smartband">
            <a:extLst>
              <a:ext uri="{FF2B5EF4-FFF2-40B4-BE49-F238E27FC236}">
                <a16:creationId xmlns:a16="http://schemas.microsoft.com/office/drawing/2014/main" id="{79AABB3C-7B50-4576-8370-34A69E11A3E5}"/>
              </a:ext>
            </a:extLst>
          </p:cNvPr>
          <p:cNvSpPr txBox="1"/>
          <p:nvPr/>
        </p:nvSpPr>
        <p:spPr>
          <a:xfrm>
            <a:off x="207278" y="168999"/>
            <a:ext cx="4501406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SMARTBAND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NFC TAG </a:t>
            </a:r>
            <a:r>
              <a:rPr lang="en-US" sz="2400" dirty="0"/>
              <a:t>– to send user’s details (tour category, HR) to the boards (and then to the gateway).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HR Sensor </a:t>
            </a:r>
            <a:r>
              <a:rPr lang="en-US" sz="2400" dirty="0"/>
              <a:t>– dedicated to the retrieval of user’s HR. The board will send the heart rate pick of the last few seconds to better recognize user’s emotion.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err="1">
                <a:solidFill>
                  <a:srgbClr val="00B050"/>
                </a:solidFill>
              </a:rPr>
              <a:t>Strenghts</a:t>
            </a:r>
            <a:r>
              <a:rPr lang="en-US" sz="2400" dirty="0">
                <a:solidFill>
                  <a:srgbClr val="00B050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Easy to use – User only need to scan the NFC tag with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Ready to use – just wear it!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Secure: no access to sensitive data of the user.</a:t>
            </a:r>
            <a:endParaRPr lang="it-IT" sz="2400" dirty="0"/>
          </a:p>
          <a:p>
            <a:endParaRPr lang="it-IT" sz="2400" dirty="0"/>
          </a:p>
        </p:txBody>
      </p:sp>
      <p:sp>
        <p:nvSpPr>
          <p:cNvPr id="21" name="azure">
            <a:extLst>
              <a:ext uri="{FF2B5EF4-FFF2-40B4-BE49-F238E27FC236}">
                <a16:creationId xmlns:a16="http://schemas.microsoft.com/office/drawing/2014/main" id="{6A18CB93-EA5F-4261-B152-C6034B730BDC}"/>
              </a:ext>
            </a:extLst>
          </p:cNvPr>
          <p:cNvSpPr txBox="1"/>
          <p:nvPr/>
        </p:nvSpPr>
        <p:spPr>
          <a:xfrm>
            <a:off x="207278" y="153913"/>
            <a:ext cx="5239150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AZURE CLOUD SERVICES</a:t>
            </a:r>
          </a:p>
          <a:p>
            <a:r>
              <a:rPr lang="en-US" sz="2400" dirty="0"/>
              <a:t>Azure provides many out-of-the-box services that can be easily interconnected such as Cosmos DB: a multi-model database service for any scale. It guarantees a global distribution, high-availability and low latency. Messages that arrive at the hub are stored so that museum curators can access them and have a whole vision of user’s interactions.</a:t>
            </a:r>
          </a:p>
          <a:p>
            <a:endParaRPr lang="en-US" sz="2400" dirty="0"/>
          </a:p>
          <a:p>
            <a:r>
              <a:rPr lang="en-US" sz="2400" dirty="0" err="1">
                <a:solidFill>
                  <a:srgbClr val="00B050"/>
                </a:solidFill>
              </a:rPr>
              <a:t>Strenghts</a:t>
            </a:r>
            <a:r>
              <a:rPr lang="en-US" sz="2400" dirty="0">
                <a:solidFill>
                  <a:srgbClr val="00B050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Secure: no sensitive data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Easy to use – Easy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Always reachable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Scalability</a:t>
            </a:r>
            <a:endParaRPr lang="it-IT" sz="2400" dirty="0"/>
          </a:p>
          <a:p>
            <a:endParaRPr lang="it-IT" sz="2400" dirty="0"/>
          </a:p>
        </p:txBody>
      </p:sp>
      <p:sp>
        <p:nvSpPr>
          <p:cNvPr id="31" name="board">
            <a:extLst>
              <a:ext uri="{FF2B5EF4-FFF2-40B4-BE49-F238E27FC236}">
                <a16:creationId xmlns:a16="http://schemas.microsoft.com/office/drawing/2014/main" id="{466D628E-EAC8-44ED-91B1-E992CF562384}"/>
              </a:ext>
            </a:extLst>
          </p:cNvPr>
          <p:cNvSpPr txBox="1"/>
          <p:nvPr/>
        </p:nvSpPr>
        <p:spPr>
          <a:xfrm>
            <a:off x="207278" y="168126"/>
            <a:ext cx="4113293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NFC SENSOR </a:t>
            </a:r>
            <a:r>
              <a:rPr lang="en-US" sz="2400" dirty="0"/>
              <a:t>– to retrieve user’s details (tour category, HR) to be sent to the gateway.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2060"/>
                </a:solidFill>
              </a:rPr>
              <a:t>LoRa</a:t>
            </a:r>
            <a:r>
              <a:rPr lang="en-US" sz="2400" dirty="0">
                <a:solidFill>
                  <a:srgbClr val="002060"/>
                </a:solidFill>
              </a:rPr>
              <a:t> Connector </a:t>
            </a:r>
            <a:r>
              <a:rPr lang="en-US" sz="2400" dirty="0"/>
              <a:t>– transmitter needed to use the </a:t>
            </a:r>
            <a:r>
              <a:rPr lang="en-US" sz="2400" dirty="0" err="1"/>
              <a:t>LoRaWan</a:t>
            </a:r>
            <a:r>
              <a:rPr lang="en-US" sz="2400" dirty="0"/>
              <a:t> Connection Protocol.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err="1">
                <a:solidFill>
                  <a:srgbClr val="00B050"/>
                </a:solidFill>
              </a:rPr>
              <a:t>Strenghts</a:t>
            </a:r>
            <a:r>
              <a:rPr lang="en-US" sz="2400" dirty="0">
                <a:solidFill>
                  <a:srgbClr val="00B050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Easy to use – </a:t>
            </a:r>
            <a:r>
              <a:rPr lang="en-US" sz="2400" dirty="0" err="1"/>
              <a:t>RiotOS</a:t>
            </a:r>
            <a:r>
              <a:rPr lang="en-US" sz="2400" dirty="0"/>
              <a:t>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Secure: no access to sensitive data of the user.</a:t>
            </a:r>
            <a:endParaRPr lang="it-IT" sz="2400" dirty="0"/>
          </a:p>
          <a:p>
            <a:endParaRPr lang="it-IT" sz="2400" dirty="0"/>
          </a:p>
        </p:txBody>
      </p:sp>
      <p:pic>
        <p:nvPicPr>
          <p:cNvPr id="14" name="azure pic">
            <a:extLst>
              <a:ext uri="{FF2B5EF4-FFF2-40B4-BE49-F238E27FC236}">
                <a16:creationId xmlns:a16="http://schemas.microsoft.com/office/drawing/2014/main" id="{9D6171E2-5736-4E67-B2D6-B9E2FB82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940" y="4418641"/>
            <a:ext cx="4179353" cy="2194160"/>
          </a:xfrm>
          <a:prstGeom prst="rect">
            <a:avLst/>
          </a:prstGeom>
        </p:spPr>
      </p:pic>
      <p:pic>
        <p:nvPicPr>
          <p:cNvPr id="3" name="smartband pic">
            <a:extLst>
              <a:ext uri="{FF2B5EF4-FFF2-40B4-BE49-F238E27FC236}">
                <a16:creationId xmlns:a16="http://schemas.microsoft.com/office/drawing/2014/main" id="{5FFB3609-6D6D-4E52-8285-A6637FD51C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583" y="245199"/>
            <a:ext cx="1630008" cy="1926539"/>
          </a:xfrm>
          <a:prstGeom prst="rect">
            <a:avLst/>
          </a:prstGeom>
        </p:spPr>
      </p:pic>
      <p:pic>
        <p:nvPicPr>
          <p:cNvPr id="32" name="board pic">
            <a:extLst>
              <a:ext uri="{FF2B5EF4-FFF2-40B4-BE49-F238E27FC236}">
                <a16:creationId xmlns:a16="http://schemas.microsoft.com/office/drawing/2014/main" id="{7BAD950B-77BE-4F88-BAAC-2CAA6D1ADD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4539" y="1766347"/>
            <a:ext cx="3531390" cy="2295403"/>
          </a:xfrm>
          <a:prstGeom prst="rect">
            <a:avLst/>
          </a:prstGeom>
        </p:spPr>
      </p:pic>
      <p:sp>
        <p:nvSpPr>
          <p:cNvPr id="34" name="f1">
            <a:extLst>
              <a:ext uri="{FF2B5EF4-FFF2-40B4-BE49-F238E27FC236}">
                <a16:creationId xmlns:a16="http://schemas.microsoft.com/office/drawing/2014/main" id="{30D0A109-E65A-4421-97E2-7893F8919B03}"/>
              </a:ext>
            </a:extLst>
          </p:cNvPr>
          <p:cNvSpPr/>
          <p:nvPr/>
        </p:nvSpPr>
        <p:spPr>
          <a:xfrm rot="5400000" flipV="1">
            <a:off x="7698719" y="984163"/>
            <a:ext cx="1016407" cy="1207477"/>
          </a:xfrm>
          <a:prstGeom prst="bentArrow">
            <a:avLst>
              <a:gd name="adj1" fmla="val 25000"/>
              <a:gd name="adj2" fmla="val 25000"/>
              <a:gd name="adj3" fmla="val 50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5" name="f2">
            <a:extLst>
              <a:ext uri="{FF2B5EF4-FFF2-40B4-BE49-F238E27FC236}">
                <a16:creationId xmlns:a16="http://schemas.microsoft.com/office/drawing/2014/main" id="{FCCA4FE5-99CC-41CC-BAFF-EDD7F7035C77}"/>
              </a:ext>
            </a:extLst>
          </p:cNvPr>
          <p:cNvSpPr/>
          <p:nvPr/>
        </p:nvSpPr>
        <p:spPr>
          <a:xfrm rot="5400000">
            <a:off x="9588986" y="3332597"/>
            <a:ext cx="1016407" cy="1209213"/>
          </a:xfrm>
          <a:prstGeom prst="bentArrow">
            <a:avLst>
              <a:gd name="adj1" fmla="val 25000"/>
              <a:gd name="adj2" fmla="val 25000"/>
              <a:gd name="adj3" fmla="val 50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802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21" grpId="0"/>
      <p:bldP spid="31" grpId="0"/>
      <p:bldP spid="31" grpId="1"/>
      <p:bldP spid="34" grpId="0" animBg="1"/>
      <p:bldP spid="3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87838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TALKING CHALKS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7439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26451" y="-4233659"/>
            <a:ext cx="44814501" cy="17925801"/>
          </a:xfrm>
          <a:prstGeom prst="rect">
            <a:avLst/>
          </a:prstGeom>
        </p:spPr>
      </p:pic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F506EDA7-771B-4609-BD2E-1040AF6D6C9E}"/>
              </a:ext>
            </a:extLst>
          </p:cNvPr>
          <p:cNvSpPr/>
          <p:nvPr/>
        </p:nvSpPr>
        <p:spPr>
          <a:xfrm>
            <a:off x="4192578" y="1276354"/>
            <a:ext cx="3827472" cy="4933947"/>
          </a:xfrm>
          <a:custGeom>
            <a:avLst/>
            <a:gdLst>
              <a:gd name="connsiteX0" fmla="*/ 0 w 4137660"/>
              <a:gd name="connsiteY0" fmla="*/ 0 h 5433060"/>
              <a:gd name="connsiteX1" fmla="*/ 4137660 w 4137660"/>
              <a:gd name="connsiteY1" fmla="*/ 60960 h 5433060"/>
              <a:gd name="connsiteX2" fmla="*/ 4137660 w 4137660"/>
              <a:gd name="connsiteY2" fmla="*/ 5394960 h 5433060"/>
              <a:gd name="connsiteX3" fmla="*/ 0 w 4137660"/>
              <a:gd name="connsiteY3" fmla="*/ 5433060 h 5433060"/>
              <a:gd name="connsiteX4" fmla="*/ 0 w 4137660"/>
              <a:gd name="connsiteY4" fmla="*/ 0 h 543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7660" h="5433060">
                <a:moveTo>
                  <a:pt x="0" y="0"/>
                </a:moveTo>
                <a:lnTo>
                  <a:pt x="4137660" y="60960"/>
                </a:lnTo>
                <a:lnTo>
                  <a:pt x="4137660" y="5394960"/>
                </a:lnTo>
                <a:lnTo>
                  <a:pt x="0" y="5433060"/>
                </a:lnTo>
                <a:lnTo>
                  <a:pt x="0" y="0"/>
                </a:lnTo>
                <a:close/>
              </a:path>
            </a:pathLst>
          </a:custGeom>
          <a:solidFill>
            <a:srgbClr val="FED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user">
            <a:extLst>
              <a:ext uri="{FF2B5EF4-FFF2-40B4-BE49-F238E27FC236}">
                <a16:creationId xmlns:a16="http://schemas.microsoft.com/office/drawing/2014/main" id="{8F3B4D88-D4B4-44B5-951A-BAA550662033}"/>
              </a:ext>
            </a:extLst>
          </p:cNvPr>
          <p:cNvSpPr txBox="1"/>
          <p:nvPr/>
        </p:nvSpPr>
        <p:spPr>
          <a:xfrm>
            <a:off x="4278235" y="1276354"/>
            <a:ext cx="37418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SCALABILITY</a:t>
            </a:r>
          </a:p>
          <a:p>
            <a:pPr algn="ctr"/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FOR USERS</a:t>
            </a:r>
            <a:endParaRPr lang="it-IT" sz="3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r>
              <a:rPr lang="en-US" dirty="0"/>
              <a:t>Thanks to smart-bands, new features can be implemented.</a:t>
            </a:r>
          </a:p>
          <a:p>
            <a:r>
              <a:rPr lang="en-US" dirty="0"/>
              <a:t>We can build up an user tracking infrastructure, implement  health-safety system, new solutions for smart donations and founding.</a:t>
            </a:r>
          </a:p>
          <a:p>
            <a:r>
              <a:rPr lang="en-US" dirty="0"/>
              <a:t>Everything is possible with the technologies we have chosen.</a:t>
            </a:r>
            <a:endParaRPr lang="it-IT" dirty="0"/>
          </a:p>
        </p:txBody>
      </p:sp>
      <p:sp>
        <p:nvSpPr>
          <p:cNvPr id="19" name="dev">
            <a:extLst>
              <a:ext uri="{FF2B5EF4-FFF2-40B4-BE49-F238E27FC236}">
                <a16:creationId xmlns:a16="http://schemas.microsoft.com/office/drawing/2014/main" id="{F443BE6A-9958-4917-9358-523B9A19F52D}"/>
              </a:ext>
            </a:extLst>
          </p:cNvPr>
          <p:cNvSpPr txBox="1"/>
          <p:nvPr/>
        </p:nvSpPr>
        <p:spPr>
          <a:xfrm>
            <a:off x="4278235" y="1289771"/>
            <a:ext cx="374181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SCALABILITY</a:t>
            </a:r>
          </a:p>
          <a:p>
            <a:pPr algn="ctr"/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FOR DEVELOPERS</a:t>
            </a:r>
            <a:endParaRPr lang="it-IT" sz="3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r>
              <a:rPr lang="en-US" dirty="0"/>
              <a:t>Not only end user parts of the application are important, but also maintenance and code easiness: cause of our scalability purposes, the main word of our coding style is malleability.</a:t>
            </a:r>
          </a:p>
          <a:p>
            <a:r>
              <a:rPr lang="en-US" dirty="0"/>
              <a:t>Our code is designed to be quickly updated and modified. It is also ready to go out from TTN if needed.</a:t>
            </a:r>
          </a:p>
          <a:p>
            <a:r>
              <a:rPr lang="en-US" dirty="0"/>
              <a:t>With few commands it is ready to be tested and debugged.</a:t>
            </a:r>
          </a:p>
          <a:p>
            <a:r>
              <a:rPr lang="en-US" dirty="0"/>
              <a:t>We made it, you will use it, everyone will be able to repair it.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9354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9DFA1BF-EB3A-4D12-BEDE-0357A6D3E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1002" y="-518387"/>
            <a:ext cx="18967110" cy="758684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F66EADC-6D1C-4036-A400-BA68E7EA1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87838"/>
            <a:ext cx="9144000" cy="2387600"/>
          </a:xfrm>
          <a:noFill/>
        </p:spPr>
        <p:txBody>
          <a:bodyPr>
            <a:normAutofit/>
          </a:bodyPr>
          <a:lstStyle/>
          <a:p>
            <a:r>
              <a:rPr lang="it-IT" sz="9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TALKING CHALKS</a:t>
            </a:r>
            <a:endParaRPr lang="it-IT" sz="9600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AEAD290-50C4-414E-AB2B-18C8DBFDB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51034"/>
            <a:ext cx="9144000" cy="1655762"/>
          </a:xfrm>
        </p:spPr>
        <p:txBody>
          <a:bodyPr/>
          <a:lstStyle/>
          <a:p>
            <a:r>
              <a:rPr lang="it-I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Domiziana Catalano</a:t>
            </a:r>
            <a:r>
              <a:rPr lang="it-IT" dirty="0"/>
              <a:t> </a:t>
            </a:r>
            <a:r>
              <a:rPr lang="it-IT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Edoardo Puglisi</a:t>
            </a:r>
            <a:r>
              <a:rPr lang="it-IT" dirty="0"/>
              <a:t> </a:t>
            </a:r>
            <a:r>
              <a:rPr lang="it-IT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Gianluca Panici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02405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856</Words>
  <Application>Microsoft Office PowerPoint</Application>
  <PresentationFormat>Widescreen</PresentationFormat>
  <Paragraphs>105</Paragraphs>
  <Slides>13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TALKING CHALKS</vt:lpstr>
      <vt:lpstr>Presentazione standard di PowerPoint</vt:lpstr>
      <vt:lpstr>TALKING CHALKS</vt:lpstr>
      <vt:lpstr>Presentazione standard di PowerPoint</vt:lpstr>
      <vt:lpstr>TALKING CHALKS</vt:lpstr>
      <vt:lpstr>Presentazione standard di PowerPoint</vt:lpstr>
      <vt:lpstr>TALKING CHALKS</vt:lpstr>
      <vt:lpstr>Presentazione standard di PowerPoint</vt:lpstr>
      <vt:lpstr>TALKING CHALKS</vt:lpstr>
      <vt:lpstr>Presentazione standard di PowerPoint</vt:lpstr>
      <vt:lpstr>Presentazione standard di PowerPoint</vt:lpstr>
      <vt:lpstr>Presentazione standard di PowerPoint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TALKING CHALKS</dc:title>
  <dc:creator>Edoardo Puglisi</dc:creator>
  <cp:lastModifiedBy>Edoardo Puglisi</cp:lastModifiedBy>
  <cp:revision>92</cp:revision>
  <dcterms:created xsi:type="dcterms:W3CDTF">2020-04-29T07:42:49Z</dcterms:created>
  <dcterms:modified xsi:type="dcterms:W3CDTF">2020-06-30T10:02:43Z</dcterms:modified>
</cp:coreProperties>
</file>